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2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6090D-1077-4C3A-839E-7D567604B02A}" type="datetimeFigureOut">
              <a:rPr lang="ru-RU" smtClean="0"/>
              <a:pPr/>
              <a:t>28.12.2018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4E3B1-B99B-4731-B1EB-ACF0BABDD8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6090D-1077-4C3A-839E-7D567604B02A}" type="datetimeFigureOut">
              <a:rPr lang="ru-RU" smtClean="0"/>
              <a:pPr/>
              <a:t>28.12.2018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4E3B1-B99B-4731-B1EB-ACF0BABDD8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6090D-1077-4C3A-839E-7D567604B02A}" type="datetimeFigureOut">
              <a:rPr lang="ru-RU" smtClean="0"/>
              <a:pPr/>
              <a:t>28.12.2018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4E3B1-B99B-4731-B1EB-ACF0BABDD8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6090D-1077-4C3A-839E-7D567604B02A}" type="datetimeFigureOut">
              <a:rPr lang="ru-RU" smtClean="0"/>
              <a:pPr/>
              <a:t>28.12.2018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4E3B1-B99B-4731-B1EB-ACF0BABDD8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6090D-1077-4C3A-839E-7D567604B02A}" type="datetimeFigureOut">
              <a:rPr lang="ru-RU" smtClean="0"/>
              <a:pPr/>
              <a:t>28.12.2018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4E3B1-B99B-4731-B1EB-ACF0BABDD8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6090D-1077-4C3A-839E-7D567604B02A}" type="datetimeFigureOut">
              <a:rPr lang="ru-RU" smtClean="0"/>
              <a:pPr/>
              <a:t>28.12.2018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4E3B1-B99B-4731-B1EB-ACF0BABDD8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6090D-1077-4C3A-839E-7D567604B02A}" type="datetimeFigureOut">
              <a:rPr lang="ru-RU" smtClean="0"/>
              <a:pPr/>
              <a:t>28.12.2018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4E3B1-B99B-4731-B1EB-ACF0BABDD8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6090D-1077-4C3A-839E-7D567604B02A}" type="datetimeFigureOut">
              <a:rPr lang="ru-RU" smtClean="0"/>
              <a:pPr/>
              <a:t>28.12.2018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4E3B1-B99B-4731-B1EB-ACF0BABDD8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6090D-1077-4C3A-839E-7D567604B02A}" type="datetimeFigureOut">
              <a:rPr lang="ru-RU" smtClean="0"/>
              <a:pPr/>
              <a:t>28.12.2018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4E3B1-B99B-4731-B1EB-ACF0BABDD8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6090D-1077-4C3A-839E-7D567604B02A}" type="datetimeFigureOut">
              <a:rPr lang="ru-RU" smtClean="0"/>
              <a:pPr/>
              <a:t>28.12.2018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4E3B1-B99B-4731-B1EB-ACF0BABDD8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6090D-1077-4C3A-839E-7D567604B02A}" type="datetimeFigureOut">
              <a:rPr lang="ru-RU" smtClean="0"/>
              <a:pPr/>
              <a:t>28.12.2018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4E3B1-B99B-4731-B1EB-ACF0BABDD8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56090D-1077-4C3A-839E-7D567604B02A}" type="datetimeFigureOut">
              <a:rPr lang="ru-RU" smtClean="0"/>
              <a:pPr/>
              <a:t>28.12.2018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84E3B1-B99B-4731-B1EB-ACF0BABDD8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24544" y="6858000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7824" y="5229200"/>
            <a:ext cx="2520280" cy="504056"/>
          </a:xfrm>
        </p:spPr>
        <p:txBody>
          <a:bodyPr>
            <a:noAutofit/>
          </a:bodyPr>
          <a:lstStyle/>
          <a:p>
            <a:r>
              <a:rPr lang="ru-RU" sz="1400" dirty="0" smtClean="0"/>
              <a:t>АИС ИСЗЛ</a:t>
            </a:r>
            <a:endParaRPr lang="ru-RU" sz="14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836712"/>
            <a:ext cx="914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0" y="4941168"/>
            <a:ext cx="914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0" y="2852936"/>
            <a:ext cx="914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Скругленный прямоугольник 9"/>
          <p:cNvSpPr/>
          <p:nvPr/>
        </p:nvSpPr>
        <p:spPr>
          <a:xfrm>
            <a:off x="899592" y="5085184"/>
            <a:ext cx="6264696" cy="1656184"/>
          </a:xfrm>
          <a:prstGeom prst="roundRect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755576" y="836712"/>
            <a:ext cx="0" cy="60212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одзаголовок 2"/>
          <p:cNvSpPr txBox="1">
            <a:spLocks/>
          </p:cNvSpPr>
          <p:nvPr/>
        </p:nvSpPr>
        <p:spPr>
          <a:xfrm>
            <a:off x="107504" y="1628800"/>
            <a:ext cx="576064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</a:t>
            </a: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0" y="3645024"/>
            <a:ext cx="683568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СМО</a:t>
            </a: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0" y="5517232"/>
            <a:ext cx="683568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Фонд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27584" y="908720"/>
            <a:ext cx="2664296" cy="1008112"/>
          </a:xfrm>
          <a:prstGeom prst="roundRect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дзаголовок 2"/>
          <p:cNvSpPr txBox="1">
            <a:spLocks/>
          </p:cNvSpPr>
          <p:nvPr/>
        </p:nvSpPr>
        <p:spPr>
          <a:xfrm>
            <a:off x="1475656" y="836712"/>
            <a:ext cx="1296144" cy="28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МИС</a:t>
            </a: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МО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27584" y="1124744"/>
            <a:ext cx="2664296" cy="720080"/>
          </a:xfrm>
          <a:prstGeom prst="roundRect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11560" y="1124744"/>
            <a:ext cx="288032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ФОРМИРОВАНИЕ СПИСКА ЗЛ: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ДИСПАНСЕРИЗАЦИЯ (1 раз в 2года,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1 раз в 3 года) ПРОФОСМОТРЫ  ВЗРОСЛОГО НАСЕЛЕНИЯ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35496" y="2044080"/>
            <a:ext cx="40324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800" dirty="0"/>
              <a:t>ФОРМИРОВАНИЕ СПРАВОЧНОЙ ИНФОРМАЦИИ:</a:t>
            </a:r>
          </a:p>
          <a:p>
            <a:pPr algn="ctr"/>
            <a:r>
              <a:rPr lang="ru-RU" sz="800" dirty="0"/>
              <a:t>ГРАФИК ПРОФМЕРОПРИЯТИЙ;</a:t>
            </a:r>
          </a:p>
          <a:p>
            <a:pPr algn="ctr"/>
            <a:r>
              <a:rPr lang="ru-RU" sz="800" dirty="0"/>
              <a:t>МАРШРУТИЗАЦИЯ</a:t>
            </a:r>
          </a:p>
          <a:p>
            <a:pPr algn="ctr"/>
            <a:r>
              <a:rPr lang="ru-RU" sz="800" dirty="0"/>
              <a:t>МОБ.БРИГАДЫ</a:t>
            </a:r>
          </a:p>
          <a:p>
            <a:pPr algn="ctr"/>
            <a:r>
              <a:rPr lang="ru-RU" sz="800" dirty="0"/>
              <a:t>ОТВЕТСТВЕННЫЕ ЛИЦА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827584" y="1988840"/>
            <a:ext cx="2448272" cy="792088"/>
          </a:xfrm>
          <a:prstGeom prst="roundRect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7" name="Shape 26"/>
          <p:cNvCxnSpPr>
            <a:stCxn id="20" idx="3"/>
          </p:cNvCxnSpPr>
          <p:nvPr/>
        </p:nvCxnSpPr>
        <p:spPr>
          <a:xfrm flipH="1">
            <a:off x="1691680" y="1484784"/>
            <a:ext cx="1800200" cy="3960440"/>
          </a:xfrm>
          <a:prstGeom prst="bentConnector4">
            <a:avLst>
              <a:gd name="adj1" fmla="val 249"/>
              <a:gd name="adj2" fmla="val 3666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3"/>
          <p:cNvSpPr>
            <a:spLocks noChangeArrowheads="1"/>
          </p:cNvSpPr>
          <p:nvPr/>
        </p:nvSpPr>
        <p:spPr bwMode="auto">
          <a:xfrm>
            <a:off x="1619672" y="3655477"/>
            <a:ext cx="20162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800" dirty="0" smtClean="0"/>
              <a:t>Загрузка до</a:t>
            </a:r>
          </a:p>
          <a:p>
            <a:r>
              <a:rPr lang="ru-RU" sz="800" dirty="0" smtClean="0"/>
              <a:t> 31 января </a:t>
            </a:r>
            <a:r>
              <a:rPr lang="ru-RU" sz="800" dirty="0" smtClean="0"/>
              <a:t>года</a:t>
            </a:r>
          </a:p>
          <a:p>
            <a:r>
              <a:rPr lang="ru-RU" sz="800" dirty="0" smtClean="0"/>
              <a:t>(и актуализация)</a:t>
            </a:r>
            <a:endParaRPr lang="ru-RU" sz="800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115616" y="5445224"/>
            <a:ext cx="1080120" cy="504056"/>
          </a:xfrm>
          <a:prstGeom prst="roundRect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Rectangle 3"/>
          <p:cNvSpPr>
            <a:spLocks noChangeArrowheads="1"/>
          </p:cNvSpPr>
          <p:nvPr/>
        </p:nvSpPr>
        <p:spPr bwMode="auto">
          <a:xfrm>
            <a:off x="1187624" y="5507940"/>
            <a:ext cx="10081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900" dirty="0" smtClean="0"/>
              <a:t>ФЛК списков </a:t>
            </a:r>
            <a:r>
              <a:rPr lang="ru-RU" sz="900" dirty="0" smtClean="0"/>
              <a:t>ЗЛ</a:t>
            </a:r>
          </a:p>
          <a:p>
            <a:r>
              <a:rPr lang="ru-RU" sz="900" dirty="0" smtClean="0"/>
              <a:t>(онлайн режим)</a:t>
            </a:r>
            <a:endParaRPr lang="ru-RU" sz="900" dirty="0"/>
          </a:p>
        </p:txBody>
      </p:sp>
      <p:cxnSp>
        <p:nvCxnSpPr>
          <p:cNvPr id="41" name="Shape 40"/>
          <p:cNvCxnSpPr>
            <a:stCxn id="36" idx="3"/>
          </p:cNvCxnSpPr>
          <p:nvPr/>
        </p:nvCxnSpPr>
        <p:spPr>
          <a:xfrm flipV="1">
            <a:off x="2195736" y="3140968"/>
            <a:ext cx="504056" cy="2556284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Соединительная линия уступом 47"/>
          <p:cNvCxnSpPr>
            <a:endCxn id="1027" idx="3"/>
          </p:cNvCxnSpPr>
          <p:nvPr/>
        </p:nvCxnSpPr>
        <p:spPr>
          <a:xfrm rot="5400000" flipH="1" flipV="1">
            <a:off x="2264696" y="1913784"/>
            <a:ext cx="1662281" cy="792088"/>
          </a:xfrm>
          <a:prstGeom prst="bentConnector4">
            <a:avLst>
              <a:gd name="adj1" fmla="val 6996"/>
              <a:gd name="adj2" fmla="val 12886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1475656" y="2780928"/>
            <a:ext cx="0" cy="2304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Скругленный прямоугольник 25"/>
          <p:cNvSpPr/>
          <p:nvPr/>
        </p:nvSpPr>
        <p:spPr>
          <a:xfrm>
            <a:off x="3059832" y="3140968"/>
            <a:ext cx="5904656" cy="1296144"/>
          </a:xfrm>
          <a:prstGeom prst="roundRect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дзаголовок 2"/>
          <p:cNvSpPr txBox="1">
            <a:spLocks/>
          </p:cNvSpPr>
          <p:nvPr/>
        </p:nvSpPr>
        <p:spPr>
          <a:xfrm>
            <a:off x="2915816" y="3212976"/>
            <a:ext cx="1008112" cy="28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 СМО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627784" y="5805264"/>
            <a:ext cx="1224136" cy="648072"/>
          </a:xfrm>
          <a:prstGeom prst="roundRect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Rectangle 3"/>
          <p:cNvSpPr>
            <a:spLocks noChangeArrowheads="1"/>
          </p:cNvSpPr>
          <p:nvPr/>
        </p:nvSpPr>
        <p:spPr bwMode="auto">
          <a:xfrm>
            <a:off x="2699792" y="5877272"/>
            <a:ext cx="108012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900" dirty="0" smtClean="0"/>
              <a:t>Идентификация страховой</a:t>
            </a:r>
          </a:p>
          <a:p>
            <a:r>
              <a:rPr lang="ru-RU" sz="900" dirty="0" smtClean="0"/>
              <a:t>принадлежности</a:t>
            </a:r>
            <a:endParaRPr lang="ru-RU" sz="900" dirty="0"/>
          </a:p>
        </p:txBody>
      </p:sp>
      <p:cxnSp>
        <p:nvCxnSpPr>
          <p:cNvPr id="33" name="Shape 32"/>
          <p:cNvCxnSpPr>
            <a:stCxn id="36" idx="2"/>
            <a:endCxn id="30" idx="1"/>
          </p:cNvCxnSpPr>
          <p:nvPr/>
        </p:nvCxnSpPr>
        <p:spPr>
          <a:xfrm rot="16200000" flipH="1">
            <a:off x="2051720" y="5553236"/>
            <a:ext cx="180020" cy="972108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hape 34"/>
          <p:cNvCxnSpPr>
            <a:stCxn id="30" idx="3"/>
          </p:cNvCxnSpPr>
          <p:nvPr/>
        </p:nvCxnSpPr>
        <p:spPr>
          <a:xfrm flipV="1">
            <a:off x="3851920" y="4005064"/>
            <a:ext cx="72008" cy="2124236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"/>
          <p:cNvSpPr>
            <a:spLocks noChangeArrowheads="1"/>
          </p:cNvSpPr>
          <p:nvPr/>
        </p:nvSpPr>
        <p:spPr bwMode="auto">
          <a:xfrm>
            <a:off x="3203848" y="4509120"/>
            <a:ext cx="93610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800" dirty="0" smtClean="0"/>
              <a:t>Списки подлежащих</a:t>
            </a:r>
            <a:endParaRPr lang="ru-RU" sz="800" dirty="0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275856" y="3501008"/>
            <a:ext cx="1080120" cy="504056"/>
          </a:xfrm>
          <a:prstGeom prst="roundRect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Rectangle 3"/>
          <p:cNvSpPr>
            <a:spLocks noChangeArrowheads="1"/>
          </p:cNvSpPr>
          <p:nvPr/>
        </p:nvSpPr>
        <p:spPr bwMode="auto">
          <a:xfrm>
            <a:off x="3275856" y="3645024"/>
            <a:ext cx="108012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900" dirty="0" smtClean="0"/>
              <a:t>Информирование</a:t>
            </a:r>
            <a:endParaRPr lang="ru-RU" sz="900" dirty="0"/>
          </a:p>
        </p:txBody>
      </p:sp>
      <p:cxnSp>
        <p:nvCxnSpPr>
          <p:cNvPr id="47" name="Shape 46"/>
          <p:cNvCxnSpPr>
            <a:stCxn id="42" idx="3"/>
            <a:endCxn id="63" idx="1"/>
          </p:cNvCxnSpPr>
          <p:nvPr/>
        </p:nvCxnSpPr>
        <p:spPr>
          <a:xfrm>
            <a:off x="4355976" y="3760440"/>
            <a:ext cx="648072" cy="236886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3"/>
          <p:cNvSpPr>
            <a:spLocks noChangeArrowheads="1"/>
          </p:cNvSpPr>
          <p:nvPr/>
        </p:nvSpPr>
        <p:spPr bwMode="auto">
          <a:xfrm>
            <a:off x="4860032" y="3645024"/>
            <a:ext cx="108012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900" dirty="0" smtClean="0"/>
              <a:t>Сверка с данными реестров счетов</a:t>
            </a:r>
            <a:endParaRPr lang="ru-RU" sz="900" dirty="0"/>
          </a:p>
        </p:txBody>
      </p:sp>
      <p:sp>
        <p:nvSpPr>
          <p:cNvPr id="51" name="Rectangle 3"/>
          <p:cNvSpPr>
            <a:spLocks noChangeArrowheads="1"/>
          </p:cNvSpPr>
          <p:nvPr/>
        </p:nvSpPr>
        <p:spPr bwMode="auto">
          <a:xfrm>
            <a:off x="2195736" y="4365104"/>
            <a:ext cx="64807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800" dirty="0" smtClean="0"/>
              <a:t>Ошибки</a:t>
            </a:r>
          </a:p>
          <a:p>
            <a:r>
              <a:rPr lang="ru-RU" sz="800" dirty="0" smtClean="0"/>
              <a:t> загрузки</a:t>
            </a:r>
            <a:endParaRPr lang="ru-RU" sz="800" dirty="0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7668344" y="5589240"/>
            <a:ext cx="1224136" cy="648072"/>
          </a:xfrm>
          <a:prstGeom prst="roundRect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7" name="Прямая со стрелкой 56"/>
          <p:cNvCxnSpPr>
            <a:stCxn id="54" idx="1"/>
            <a:endCxn id="10" idx="3"/>
          </p:cNvCxnSpPr>
          <p:nvPr/>
        </p:nvCxnSpPr>
        <p:spPr>
          <a:xfrm flipH="1">
            <a:off x="7164288" y="5913276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3"/>
          <p:cNvSpPr>
            <a:spLocks noChangeArrowheads="1"/>
          </p:cNvSpPr>
          <p:nvPr/>
        </p:nvSpPr>
        <p:spPr bwMode="auto">
          <a:xfrm>
            <a:off x="7740352" y="5805264"/>
            <a:ext cx="108012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900" dirty="0" smtClean="0"/>
              <a:t>Реестры счетов</a:t>
            </a:r>
            <a:endParaRPr lang="ru-RU" sz="900" dirty="0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5004048" y="5805264"/>
            <a:ext cx="1224136" cy="648072"/>
          </a:xfrm>
          <a:prstGeom prst="roundRect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Rectangle 3"/>
          <p:cNvSpPr>
            <a:spLocks noChangeArrowheads="1"/>
          </p:cNvSpPr>
          <p:nvPr/>
        </p:nvSpPr>
        <p:spPr bwMode="auto">
          <a:xfrm>
            <a:off x="5076056" y="5949280"/>
            <a:ext cx="108012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900" dirty="0" smtClean="0"/>
              <a:t>Мед. помощь и информирование</a:t>
            </a:r>
            <a:endParaRPr lang="ru-RU" sz="900" dirty="0"/>
          </a:p>
        </p:txBody>
      </p:sp>
      <p:cxnSp>
        <p:nvCxnSpPr>
          <p:cNvPr id="68" name="Прямая со стрелкой 67"/>
          <p:cNvCxnSpPr/>
          <p:nvPr/>
        </p:nvCxnSpPr>
        <p:spPr>
          <a:xfrm flipH="1" flipV="1">
            <a:off x="5580112" y="4149080"/>
            <a:ext cx="36004" cy="16561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 3"/>
          <p:cNvSpPr>
            <a:spLocks noChangeArrowheads="1"/>
          </p:cNvSpPr>
          <p:nvPr/>
        </p:nvSpPr>
        <p:spPr bwMode="auto">
          <a:xfrm>
            <a:off x="6372200" y="3789040"/>
            <a:ext cx="2376264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900" dirty="0" smtClean="0"/>
              <a:t>Прошедшие и проинформированные</a:t>
            </a:r>
            <a:endParaRPr lang="ru-RU" sz="900" dirty="0"/>
          </a:p>
        </p:txBody>
      </p:sp>
      <p:sp>
        <p:nvSpPr>
          <p:cNvPr id="70" name="Rectangle 3"/>
          <p:cNvSpPr>
            <a:spLocks noChangeArrowheads="1"/>
          </p:cNvSpPr>
          <p:nvPr/>
        </p:nvSpPr>
        <p:spPr bwMode="auto">
          <a:xfrm>
            <a:off x="6372200" y="4077072"/>
            <a:ext cx="2376264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900" dirty="0" smtClean="0"/>
              <a:t>Прошедшие и </a:t>
            </a:r>
            <a:r>
              <a:rPr lang="ru-RU" sz="900" dirty="0" err="1" smtClean="0"/>
              <a:t>непроинформированные</a:t>
            </a:r>
            <a:endParaRPr lang="ru-RU" sz="900" dirty="0"/>
          </a:p>
        </p:txBody>
      </p:sp>
      <p:sp>
        <p:nvSpPr>
          <p:cNvPr id="71" name="Rectangle 3"/>
          <p:cNvSpPr>
            <a:spLocks noChangeArrowheads="1"/>
          </p:cNvSpPr>
          <p:nvPr/>
        </p:nvSpPr>
        <p:spPr bwMode="auto">
          <a:xfrm>
            <a:off x="6372200" y="3501008"/>
            <a:ext cx="2376264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900" dirty="0" err="1" smtClean="0"/>
              <a:t>Неп</a:t>
            </a:r>
            <a:r>
              <a:rPr lang="ru-RU" sz="900" dirty="0" err="1" smtClean="0"/>
              <a:t>рошедшие</a:t>
            </a:r>
            <a:r>
              <a:rPr lang="ru-RU" sz="900" dirty="0" smtClean="0"/>
              <a:t> и </a:t>
            </a:r>
            <a:r>
              <a:rPr lang="ru-RU" sz="900" dirty="0" err="1" smtClean="0"/>
              <a:t>непроинформированные</a:t>
            </a:r>
            <a:endParaRPr lang="ru-RU" sz="900" dirty="0"/>
          </a:p>
        </p:txBody>
      </p:sp>
      <p:sp>
        <p:nvSpPr>
          <p:cNvPr id="72" name="Rectangle 3"/>
          <p:cNvSpPr>
            <a:spLocks noChangeArrowheads="1"/>
          </p:cNvSpPr>
          <p:nvPr/>
        </p:nvSpPr>
        <p:spPr bwMode="auto">
          <a:xfrm>
            <a:off x="6372200" y="3212976"/>
            <a:ext cx="2376264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900" dirty="0" err="1" smtClean="0"/>
              <a:t>Неп</a:t>
            </a:r>
            <a:r>
              <a:rPr lang="ru-RU" sz="900" dirty="0" err="1" smtClean="0"/>
              <a:t>рошедшие</a:t>
            </a:r>
            <a:r>
              <a:rPr lang="ru-RU" sz="900" dirty="0" smtClean="0"/>
              <a:t> и проинформированные</a:t>
            </a:r>
            <a:endParaRPr lang="ru-RU" sz="900" dirty="0"/>
          </a:p>
        </p:txBody>
      </p:sp>
      <p:sp>
        <p:nvSpPr>
          <p:cNvPr id="73" name="Rectangle 3"/>
          <p:cNvSpPr>
            <a:spLocks noChangeArrowheads="1"/>
          </p:cNvSpPr>
          <p:nvPr/>
        </p:nvSpPr>
        <p:spPr bwMode="auto">
          <a:xfrm>
            <a:off x="4644008" y="4417948"/>
            <a:ext cx="9361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800" dirty="0" smtClean="0"/>
              <a:t>Внесение сведений об информировании в АИС</a:t>
            </a:r>
            <a:endParaRPr lang="ru-RU" sz="800" dirty="0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6372200" y="3212976"/>
            <a:ext cx="2376264" cy="216024"/>
          </a:xfrm>
          <a:prstGeom prst="roundRect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6372200" y="3501008"/>
            <a:ext cx="2376264" cy="216024"/>
          </a:xfrm>
          <a:prstGeom prst="roundRect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6372200" y="3789040"/>
            <a:ext cx="2376264" cy="216024"/>
          </a:xfrm>
          <a:prstGeom prst="roundRect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Скругленный прямоугольник 79"/>
          <p:cNvSpPr/>
          <p:nvPr/>
        </p:nvSpPr>
        <p:spPr>
          <a:xfrm>
            <a:off x="6372200" y="4077072"/>
            <a:ext cx="2376264" cy="216024"/>
          </a:xfrm>
          <a:prstGeom prst="roundRect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Rectangle 3"/>
          <p:cNvSpPr>
            <a:spLocks noChangeArrowheads="1"/>
          </p:cNvSpPr>
          <p:nvPr/>
        </p:nvSpPr>
        <p:spPr bwMode="auto">
          <a:xfrm>
            <a:off x="6084168" y="4463534"/>
            <a:ext cx="15121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800" dirty="0" smtClean="0"/>
              <a:t>Выгрузка из АИС сведений о мед. помощи и информировании</a:t>
            </a:r>
            <a:endParaRPr lang="ru-RU" sz="800" dirty="0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4788024" y="3501008"/>
            <a:ext cx="1224136" cy="648072"/>
          </a:xfrm>
          <a:prstGeom prst="roundRect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7" name="Прямая соединительная линия 86"/>
          <p:cNvCxnSpPr/>
          <p:nvPr/>
        </p:nvCxnSpPr>
        <p:spPr>
          <a:xfrm>
            <a:off x="6228184" y="3356992"/>
            <a:ext cx="0" cy="8640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>
            <a:stCxn id="83" idx="3"/>
          </p:cNvCxnSpPr>
          <p:nvPr/>
        </p:nvCxnSpPr>
        <p:spPr>
          <a:xfrm flipV="1">
            <a:off x="6012160" y="3789040"/>
            <a:ext cx="216024" cy="360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единительная линия 99"/>
          <p:cNvCxnSpPr/>
          <p:nvPr/>
        </p:nvCxnSpPr>
        <p:spPr>
          <a:xfrm flipH="1">
            <a:off x="6228184" y="4221088"/>
            <a:ext cx="1440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единительная линия 104"/>
          <p:cNvCxnSpPr/>
          <p:nvPr/>
        </p:nvCxnSpPr>
        <p:spPr>
          <a:xfrm flipH="1">
            <a:off x="6228184" y="3356992"/>
            <a:ext cx="1440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/>
          <p:cNvCxnSpPr/>
          <p:nvPr/>
        </p:nvCxnSpPr>
        <p:spPr>
          <a:xfrm flipH="1">
            <a:off x="6228184" y="3933056"/>
            <a:ext cx="1440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/>
          <p:nvPr/>
        </p:nvCxnSpPr>
        <p:spPr>
          <a:xfrm flipH="1">
            <a:off x="6228184" y="3573016"/>
            <a:ext cx="1440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hape 111"/>
          <p:cNvCxnSpPr>
            <a:stCxn id="74" idx="1"/>
            <a:endCxn id="40" idx="0"/>
          </p:cNvCxnSpPr>
          <p:nvPr/>
        </p:nvCxnSpPr>
        <p:spPr>
          <a:xfrm rot="10800000" flipV="1">
            <a:off x="3815916" y="3320988"/>
            <a:ext cx="2556284" cy="18002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Rectangle 3"/>
          <p:cNvSpPr>
            <a:spLocks noChangeArrowheads="1"/>
          </p:cNvSpPr>
          <p:nvPr/>
        </p:nvSpPr>
        <p:spPr bwMode="auto">
          <a:xfrm>
            <a:off x="4283968" y="3140968"/>
            <a:ext cx="187220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800" dirty="0" smtClean="0"/>
              <a:t>Повторное информирование</a:t>
            </a:r>
            <a:endParaRPr lang="ru-RU" sz="800" dirty="0"/>
          </a:p>
        </p:txBody>
      </p:sp>
      <p:cxnSp>
        <p:nvCxnSpPr>
          <p:cNvPr id="116" name="Прямая соединительная линия 115"/>
          <p:cNvCxnSpPr/>
          <p:nvPr/>
        </p:nvCxnSpPr>
        <p:spPr>
          <a:xfrm flipH="1">
            <a:off x="8748464" y="3645024"/>
            <a:ext cx="288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единительная линия 117"/>
          <p:cNvCxnSpPr/>
          <p:nvPr/>
        </p:nvCxnSpPr>
        <p:spPr>
          <a:xfrm>
            <a:off x="9036496" y="3068960"/>
            <a:ext cx="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hape 120"/>
          <p:cNvCxnSpPr>
            <a:endCxn id="40" idx="0"/>
          </p:cNvCxnSpPr>
          <p:nvPr/>
        </p:nvCxnSpPr>
        <p:spPr>
          <a:xfrm rot="10800000" flipV="1">
            <a:off x="3815916" y="3068960"/>
            <a:ext cx="5220580" cy="432048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Rectangle 3"/>
          <p:cNvSpPr>
            <a:spLocks noChangeArrowheads="1"/>
          </p:cNvSpPr>
          <p:nvPr/>
        </p:nvSpPr>
        <p:spPr bwMode="auto">
          <a:xfrm>
            <a:off x="5508104" y="2852936"/>
            <a:ext cx="187220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800" dirty="0" smtClean="0"/>
              <a:t>Первичное информирование</a:t>
            </a:r>
            <a:endParaRPr lang="ru-RU" sz="800" dirty="0"/>
          </a:p>
        </p:txBody>
      </p:sp>
      <p:sp>
        <p:nvSpPr>
          <p:cNvPr id="123" name="Rectangle 3"/>
          <p:cNvSpPr>
            <a:spLocks noChangeArrowheads="1"/>
          </p:cNvSpPr>
          <p:nvPr/>
        </p:nvSpPr>
        <p:spPr bwMode="auto">
          <a:xfrm>
            <a:off x="5004048" y="34171"/>
            <a:ext cx="41399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ru-RU" sz="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Приложение</a:t>
            </a:r>
            <a:r>
              <a:rPr kumimoji="0" lang="ru-RU" sz="8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№1 к 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Регламент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взаимодействия 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участников системы 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ОМС Республики 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Карелия при информационном сопровождении  застрахованных лиц при прохождении ими профилактических мероприятий на территории Республики Карелия</a:t>
            </a:r>
            <a:endParaRPr kumimoji="0" lang="ru-RU" sz="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Rectangle 3"/>
          <p:cNvSpPr>
            <a:spLocks noChangeArrowheads="1"/>
          </p:cNvSpPr>
          <p:nvPr/>
        </p:nvSpPr>
        <p:spPr bwMode="auto">
          <a:xfrm>
            <a:off x="467544" y="548680"/>
            <a:ext cx="835292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Схема взаимодействия  при </a:t>
            </a: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информационном сопровождении  застрахованных лиц при прохождении ими профилактических мероприятий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1073</TotalTime>
  <Words>148</Words>
  <Application>Microsoft Office PowerPoint</Application>
  <PresentationFormat>Экран (4:3)</PresentationFormat>
  <Paragraphs>38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Назаров Сергей</dc:creator>
  <cp:lastModifiedBy>Назаров Сергей</cp:lastModifiedBy>
  <cp:revision>11</cp:revision>
  <dcterms:created xsi:type="dcterms:W3CDTF">2018-12-28T13:35:21Z</dcterms:created>
  <dcterms:modified xsi:type="dcterms:W3CDTF">2018-12-29T07:46:50Z</dcterms:modified>
</cp:coreProperties>
</file>